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0" r:id="rId3"/>
    <p:sldId id="257" r:id="rId4"/>
    <p:sldId id="259" r:id="rId5"/>
    <p:sldId id="260" r:id="rId6"/>
    <p:sldId id="261" r:id="rId7"/>
    <p:sldId id="262" r:id="rId8"/>
    <p:sldId id="282" r:id="rId9"/>
    <p:sldId id="283" r:id="rId10"/>
    <p:sldId id="264" r:id="rId11"/>
    <p:sldId id="281" r:id="rId12"/>
    <p:sldId id="265" r:id="rId13"/>
    <p:sldId id="266" r:id="rId14"/>
    <p:sldId id="267" r:id="rId15"/>
    <p:sldId id="269" r:id="rId16"/>
    <p:sldId id="270" r:id="rId17"/>
    <p:sldId id="279" r:id="rId18"/>
    <p:sldId id="271" r:id="rId19"/>
    <p:sldId id="268" r:id="rId20"/>
    <p:sldId id="273" r:id="rId21"/>
    <p:sldId id="285" r:id="rId22"/>
    <p:sldId id="286" r:id="rId23"/>
    <p:sldId id="287" r:id="rId24"/>
    <p:sldId id="284" r:id="rId25"/>
    <p:sldId id="272" r:id="rId26"/>
    <p:sldId id="274" r:id="rId27"/>
    <p:sldId id="288" r:id="rId28"/>
    <p:sldId id="289" r:id="rId29"/>
    <p:sldId id="275" r:id="rId30"/>
    <p:sldId id="276"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3" d="100"/>
          <a:sy n="123" d="100"/>
        </p:scale>
        <p:origin x="-120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B71389-19BA-49B7-9B27-BF006EB96574}" type="datetimeFigureOut">
              <a:rPr lang="en-US" smtClean="0"/>
              <a:t>9/26/2012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4B072-1315-4F99-9201-88761BDC63CD}" type="slidenum">
              <a:rPr lang="en-US" smtClean="0"/>
              <a:t>‹#›</a:t>
            </a:fld>
            <a:endParaRPr lang="en-US"/>
          </a:p>
        </p:txBody>
      </p:sp>
    </p:spTree>
    <p:extLst>
      <p:ext uri="{BB962C8B-B14F-4D97-AF65-F5344CB8AC3E}">
        <p14:creationId xmlns:p14="http://schemas.microsoft.com/office/powerpoint/2010/main" val="107282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95C29-C755-479F-BDBB-02324F9AB570}"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86C9-C573-4C2E-AF99-A5CF7047210C}" type="slidenum">
              <a:rPr lang="en-US"/>
              <a:pPr/>
              <a:t>15</a:t>
            </a:fld>
            <a:endParaRPr 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71249-5CAC-468D-BAC9-A51356144398}" type="slidenum">
              <a:rPr lang="en-US"/>
              <a:pPr/>
              <a:t>16</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294E0-A1A4-4879-89F3-87FC9105CAED}" type="slidenum">
              <a:rPr lang="en-US"/>
              <a:pPr/>
              <a:t>18</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9B3EE-B28E-4D5B-948D-8D96779E2CA6}" type="slidenum">
              <a:rPr lang="en-US"/>
              <a:pPr/>
              <a:t>19</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2F723-9A78-400F-A83E-45EA6B747906}" type="slidenum">
              <a:rPr lang="en-US"/>
              <a:pPr/>
              <a:t>20</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t>Delete colors give the y-tics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2F723-9A78-400F-A83E-45EA6B747906}" type="slidenum">
              <a:rPr lang="en-US"/>
              <a:pPr/>
              <a:t>21</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t>Delete colors give the y-tics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2F723-9A78-400F-A83E-45EA6B747906}" type="slidenum">
              <a:rPr lang="en-US"/>
              <a:pPr/>
              <a:t>22</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t>Delete colors give the y-tics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2F723-9A78-400F-A83E-45EA6B747906}" type="slidenum">
              <a:rPr lang="en-US"/>
              <a:pPr/>
              <a:t>23</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t>Delete colors give the y-tics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08CCB-B262-4A69-B1A7-B077BA389E22}" type="slidenum">
              <a:rPr lang="en-US"/>
              <a:pPr/>
              <a:t>24</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dirty="0"/>
              <a:t>Original has 50 horizontals and 30 vertical lines, revised needs only 10 verticals to show the same data. Relevant on informal, exploratory data analysis, where the research workers time should be devoted to matters other than drawing lines.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08CCB-B262-4A69-B1A7-B077BA389E22}" type="slidenum">
              <a:rPr lang="en-US"/>
              <a:pPr/>
              <a:t>25</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dirty="0"/>
              <a:t>Original has 50 horizontals and 30 vertical lines, revised needs only 10 verticals to show the same data. Relevant on informal, exploratory data analysis, where the research workers time should be devoted to matters other than drawing lines.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8F4429-72FC-4510-92AE-20393C69C68E}" type="slidenum">
              <a:rPr lang="en-US"/>
              <a:pPr/>
              <a:t>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6CBBC-10F7-45C4-982D-EF181D951E8D}" type="slidenum">
              <a:rPr lang="en-US"/>
              <a:pPr/>
              <a:t>26</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t>Axes double as quartile plots for displaying marginals of the plot (p.132).</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6CBBC-10F7-45C4-982D-EF181D951E8D}" type="slidenum">
              <a:rPr lang="en-US"/>
              <a:pPr/>
              <a:t>27</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t>Axes double as quartile plots for displaying marginals of the plot (p.132).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6CBBC-10F7-45C4-982D-EF181D951E8D}" type="slidenum">
              <a:rPr lang="en-US"/>
              <a:pPr/>
              <a:t>28</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t>Axes double as quartile plots for displaying marginals of the plot (p.132).</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E1BB4-FC78-4B1B-BF1F-C7C3CB5C5DEC}" type="slidenum">
              <a:rPr lang="en-US"/>
              <a:pPr/>
              <a:t>29</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lang="en-US"/>
              <a:t>Axes double as quartile plots for displaying marginals of the plot (p.132).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C17F3D-D6BE-4488-8F79-4A59CD910B46}" type="slidenum">
              <a:rPr lang="en-US"/>
              <a:pPr/>
              <a:t>30</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r>
              <a:rPr lang="en-US"/>
              <a:t>Rather use tint shades of gray, or encode with labels on the graphic.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9E99C-418B-44ED-A17C-2331899A74B4}" type="slidenum">
              <a:rPr lang="en-US"/>
              <a:pPr/>
              <a:t>6</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1C6C9-ED2B-4AF9-8AC4-7736F47F2F60}" type="slidenum">
              <a:rPr lang="en-US"/>
              <a:pPr/>
              <a:t>7</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Principle: The number of information carrying dimensions depicted should not exceed the number of dimensions in the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D070A3-DA04-4CB6-8C41-DEC780F4AADE}" type="slidenum">
              <a:rPr lang="en-US"/>
              <a:pPr/>
              <a:t>8</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t>New York state expenditure: the Graph of Magic Parallelipeds:</a:t>
            </a:r>
          </a:p>
          <a:p>
            <a:pPr lvl="1"/>
            <a:r>
              <a:rPr lang="en-US"/>
              <a:t>chartjunk</a:t>
            </a:r>
          </a:p>
          <a:p>
            <a:pPr lvl="1"/>
            <a:r>
              <a:rPr lang="en-US"/>
              <a:t>inflation (103%)</a:t>
            </a:r>
          </a:p>
          <a:p>
            <a:pPr lvl="1"/>
            <a:r>
              <a:rPr lang="en-US"/>
              <a:t>population growth (10%)</a:t>
            </a:r>
          </a:p>
          <a:p>
            <a:pPr lvl="1"/>
            <a:r>
              <a:rPr lang="en-US"/>
              <a:t>distortion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A2846A-2D3A-4E89-BF8C-94229D22311C}" type="slidenum">
              <a:rPr lang="en-US"/>
              <a:pPr/>
              <a:t>10</a:t>
            </a:fld>
            <a:endParaRPr 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t>Principle: in time-series displays of money, deflated and standardized units of monetary measurement are nearly always better than nominal units.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36EF7-5E49-40F1-BAB1-DF6D35C3F069}" type="slidenum">
              <a:rPr lang="en-US"/>
              <a:pPr/>
              <a:t>12</a:t>
            </a:fld>
            <a:endParaRPr 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0CED0B-7326-4B31-9567-54E032B100B9}" type="slidenum">
              <a:rPr lang="en-US"/>
              <a:pPr/>
              <a:t>13</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27E9D4-02BD-4E4B-BBF9-A908D732FC8F}" type="slidenum">
              <a:rPr lang="en-US"/>
              <a:pPr/>
              <a:t>14</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r>
              <a:rPr lang="en-US"/>
              <a:t>Maximize the data-ink ratio, within reason</a:t>
            </a:r>
          </a:p>
          <a:p>
            <a:r>
              <a:rPr lang="en-US"/>
              <a:t>Erase non-data-ink, within reason</a:t>
            </a:r>
          </a:p>
          <a:p>
            <a:r>
              <a:rPr lang="en-US"/>
              <a:t>Erase redundant data-ink, within reason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8BADE4-7932-42BC-ABA8-3492D2FB9B00}" type="datetimeFigureOut">
              <a:rPr lang="en-US" smtClean="0"/>
              <a:t>9/26/2012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254648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8BADE4-7932-42BC-ABA8-3492D2FB9B00}" type="datetimeFigureOut">
              <a:rPr lang="en-US" smtClean="0"/>
              <a:t>9/26/2012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30725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8BADE4-7932-42BC-ABA8-3492D2FB9B00}" type="datetimeFigureOut">
              <a:rPr lang="en-US" smtClean="0"/>
              <a:t>9/26/2012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232705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B6CB7985-53B1-4343-94B6-E2D15F715FE1}" type="slidenum">
              <a:rPr lang="en-US"/>
              <a:pPr/>
              <a:t>‹#›</a:t>
            </a:fld>
            <a:endParaRPr lang="en-US"/>
          </a:p>
        </p:txBody>
      </p:sp>
    </p:spTree>
    <p:extLst>
      <p:ext uri="{BB962C8B-B14F-4D97-AF65-F5344CB8AC3E}">
        <p14:creationId xmlns:p14="http://schemas.microsoft.com/office/powerpoint/2010/main" val="287890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8BADE4-7932-42BC-ABA8-3492D2FB9B00}" type="datetimeFigureOut">
              <a:rPr lang="en-US" smtClean="0"/>
              <a:t>9/26/2012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270606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8BADE4-7932-42BC-ABA8-3492D2FB9B00}" type="datetimeFigureOut">
              <a:rPr lang="en-US" smtClean="0"/>
              <a:t>9/26/2012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419834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8BADE4-7932-42BC-ABA8-3492D2FB9B00}" type="datetimeFigureOut">
              <a:rPr lang="en-US" smtClean="0"/>
              <a:t>9/26/2012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1840378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8BADE4-7932-42BC-ABA8-3492D2FB9B00}" type="datetimeFigureOut">
              <a:rPr lang="en-US" smtClean="0"/>
              <a:t>9/26/2012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297596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8BADE4-7932-42BC-ABA8-3492D2FB9B00}" type="datetimeFigureOut">
              <a:rPr lang="en-US" smtClean="0"/>
              <a:t>9/26/2012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64880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8BADE4-7932-42BC-ABA8-3492D2FB9B00}" type="datetimeFigureOut">
              <a:rPr lang="en-US" smtClean="0"/>
              <a:t>9/26/2012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1393445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8BADE4-7932-42BC-ABA8-3492D2FB9B00}" type="datetimeFigureOut">
              <a:rPr lang="en-US" smtClean="0"/>
              <a:t>9/26/2012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350716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8BADE4-7932-42BC-ABA8-3492D2FB9B00}" type="datetimeFigureOut">
              <a:rPr lang="en-US" smtClean="0"/>
              <a:t>9/26/2012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0B99E-0E0B-49AD-A61C-034CA82A4A30}" type="slidenum">
              <a:rPr lang="en-US" smtClean="0"/>
              <a:t>‹#›</a:t>
            </a:fld>
            <a:endParaRPr lang="en-US"/>
          </a:p>
        </p:txBody>
      </p:sp>
    </p:spTree>
    <p:extLst>
      <p:ext uri="{BB962C8B-B14F-4D97-AF65-F5344CB8AC3E}">
        <p14:creationId xmlns:p14="http://schemas.microsoft.com/office/powerpoint/2010/main" val="330728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BADE4-7932-42BC-ABA8-3492D2FB9B00}" type="datetimeFigureOut">
              <a:rPr lang="en-US" smtClean="0"/>
              <a:t>9/26/2012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0B99E-0E0B-49AD-A61C-034CA82A4A30}" type="slidenum">
              <a:rPr lang="en-US" smtClean="0"/>
              <a:t>‹#›</a:t>
            </a:fld>
            <a:endParaRPr lang="en-US"/>
          </a:p>
        </p:txBody>
      </p:sp>
    </p:spTree>
    <p:extLst>
      <p:ext uri="{BB962C8B-B14F-4D97-AF65-F5344CB8AC3E}">
        <p14:creationId xmlns:p14="http://schemas.microsoft.com/office/powerpoint/2010/main" val="17046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lstStyle/>
          <a:p>
            <a:r>
              <a:rPr lang="en-US" dirty="0" smtClean="0"/>
              <a:t>Lecture 1: Beautiful graphics in R</a:t>
            </a:r>
            <a:endParaRPr lang="en-US" dirty="0"/>
          </a:p>
        </p:txBody>
      </p:sp>
      <p:sp>
        <p:nvSpPr>
          <p:cNvPr id="3" name="Subtitle 2"/>
          <p:cNvSpPr>
            <a:spLocks noGrp="1"/>
          </p:cNvSpPr>
          <p:nvPr>
            <p:ph type="subTitle" idx="1"/>
          </p:nvPr>
        </p:nvSpPr>
        <p:spPr>
          <a:xfrm>
            <a:off x="1371600" y="3127374"/>
            <a:ext cx="6400800" cy="2587625"/>
          </a:xfrm>
        </p:spPr>
        <p:txBody>
          <a:bodyPr>
            <a:normAutofit fontScale="85000" lnSpcReduction="20000"/>
          </a:bodyPr>
          <a:lstStyle/>
          <a:p>
            <a:r>
              <a:rPr lang="en-US" dirty="0" smtClean="0"/>
              <a:t>Trevor A. Branch</a:t>
            </a:r>
          </a:p>
          <a:p>
            <a:r>
              <a:rPr lang="en-US" dirty="0" smtClean="0"/>
              <a:t>FISH507H, Fall 2011</a:t>
            </a:r>
          </a:p>
          <a:p>
            <a:r>
              <a:rPr lang="en-US" dirty="0" smtClean="0"/>
              <a:t>School of Aquatic and Fishery Sciences, University of Washington</a:t>
            </a:r>
          </a:p>
          <a:p>
            <a:endParaRPr lang="en-US" dirty="0" smtClean="0"/>
          </a:p>
          <a:p>
            <a:r>
              <a:rPr lang="en-US" dirty="0" smtClean="0"/>
              <a:t>catalyst.uw.edu/workspace/</a:t>
            </a:r>
            <a:r>
              <a:rPr lang="en-US" dirty="0" err="1" smtClean="0"/>
              <a:t>tbranch</a:t>
            </a:r>
            <a:r>
              <a:rPr lang="en-US" dirty="0" smtClean="0"/>
              <a:t>/24589</a:t>
            </a:r>
            <a:endParaRPr lang="en-US" dirty="0"/>
          </a:p>
        </p:txBody>
      </p:sp>
    </p:spTree>
    <p:extLst>
      <p:ext uri="{BB962C8B-B14F-4D97-AF65-F5344CB8AC3E}">
        <p14:creationId xmlns:p14="http://schemas.microsoft.com/office/powerpoint/2010/main" val="1913473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4826921" y="6477000"/>
            <a:ext cx="4317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68</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0" y="741950"/>
            <a:ext cx="8948058" cy="531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8265888" y="1832430"/>
            <a:ext cx="762000" cy="838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17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52600"/>
            <a:ext cx="8229600" cy="2239962"/>
          </a:xfrm>
        </p:spPr>
        <p:txBody>
          <a:bodyPr>
            <a:normAutofit fontScale="90000"/>
          </a:bodyPr>
          <a:lstStyle/>
          <a:p>
            <a:r>
              <a:rPr lang="en-US" sz="3600" dirty="0" smtClean="0"/>
              <a:t>“In time-series displays of money, deflated and standardized units of monetary measurement are nearly always better than nominal units”</a:t>
            </a:r>
            <a:endParaRPr lang="en-US" sz="3600" dirty="0"/>
          </a:p>
        </p:txBody>
      </p:sp>
      <p:sp>
        <p:nvSpPr>
          <p:cNvPr id="5" name="Text Box 3"/>
          <p:cNvSpPr txBox="1">
            <a:spLocks noChangeArrowheads="1"/>
          </p:cNvSpPr>
          <p:nvPr/>
        </p:nvSpPr>
        <p:spPr bwMode="auto">
          <a:xfrm>
            <a:off x="4826921" y="6477000"/>
            <a:ext cx="4317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a:t>
            </a:r>
            <a:r>
              <a:rPr lang="en-US" dirty="0" smtClean="0"/>
              <a:t>68</a:t>
            </a:r>
            <a:endParaRPr lang="en-US" dirty="0"/>
          </a:p>
        </p:txBody>
      </p:sp>
    </p:spTree>
    <p:extLst>
      <p:ext uri="{BB962C8B-B14F-4D97-AF65-F5344CB8AC3E}">
        <p14:creationId xmlns:p14="http://schemas.microsoft.com/office/powerpoint/2010/main" val="2517909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4623340" y="6477000"/>
            <a:ext cx="4520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93-95</a:t>
            </a:r>
          </a:p>
        </p:txBody>
      </p:sp>
      <p:graphicFrame>
        <p:nvGraphicFramePr>
          <p:cNvPr id="23556" name="Object 4"/>
          <p:cNvGraphicFramePr>
            <a:graphicFrameLocks noChangeAspect="1"/>
          </p:cNvGraphicFramePr>
          <p:nvPr>
            <p:extLst>
              <p:ext uri="{D42A27DB-BD31-4B8C-83A1-F6EECF244321}">
                <p14:modId xmlns:p14="http://schemas.microsoft.com/office/powerpoint/2010/main" val="441992128"/>
              </p:ext>
            </p:extLst>
          </p:nvPr>
        </p:nvGraphicFramePr>
        <p:xfrm>
          <a:off x="1279525" y="1204913"/>
          <a:ext cx="6267450" cy="2819400"/>
        </p:xfrm>
        <a:graphic>
          <a:graphicData uri="http://schemas.openxmlformats.org/presentationml/2006/ole">
            <mc:AlternateContent xmlns:mc="http://schemas.openxmlformats.org/markup-compatibility/2006">
              <mc:Choice xmlns:v="urn:schemas-microsoft-com:vml" Requires="v">
                <p:oleObj spid="_x0000_s2064" name="Equation" r:id="rId4" imgW="3022560" imgH="1358640" progId="Equation.DSMT4">
                  <p:embed/>
                </p:oleObj>
              </mc:Choice>
              <mc:Fallback>
                <p:oleObj name="Equation" r:id="rId4" imgW="3022560" imgH="1358640" progId="Equation.DSMT4">
                  <p:embed/>
                  <p:pic>
                    <p:nvPicPr>
                      <p:cNvPr id="0" name=""/>
                      <p:cNvPicPr>
                        <a:picLocks noChangeAspect="1" noChangeArrowheads="1"/>
                      </p:cNvPicPr>
                      <p:nvPr/>
                    </p:nvPicPr>
                    <p:blipFill>
                      <a:blip r:embed="rId5"/>
                      <a:srcRect/>
                      <a:stretch>
                        <a:fillRect/>
                      </a:stretch>
                    </p:blipFill>
                    <p:spPr bwMode="auto">
                      <a:xfrm>
                        <a:off x="1279525" y="1204913"/>
                        <a:ext cx="6267450"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87789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1562010" y="81279"/>
            <a:ext cx="5599612" cy="617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ext Box 3"/>
          <p:cNvSpPr txBox="1">
            <a:spLocks noChangeArrowheads="1"/>
          </p:cNvSpPr>
          <p:nvPr/>
        </p:nvSpPr>
        <p:spPr bwMode="auto">
          <a:xfrm>
            <a:off x="4345186" y="6308725"/>
            <a:ext cx="4798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Kooi</a:t>
            </a:r>
            <a:r>
              <a:rPr lang="en-US" dirty="0"/>
              <a:t>, KA 1971 Fundamentals of electroencephalography, New York, p. 110</a:t>
            </a:r>
          </a:p>
          <a:p>
            <a:r>
              <a:rPr lang="en-US" dirty="0" err="1"/>
              <a:t>Tufte</a:t>
            </a:r>
            <a:r>
              <a:rPr lang="en-US" dirty="0"/>
              <a:t>, ER 2001 The visual display of quantitative information, p. 93</a:t>
            </a:r>
          </a:p>
        </p:txBody>
      </p:sp>
      <p:cxnSp>
        <p:nvCxnSpPr>
          <p:cNvPr id="3" name="Straight Arrow Connector 2"/>
          <p:cNvCxnSpPr>
            <a:stCxn id="5" idx="0"/>
          </p:cNvCxnSpPr>
          <p:nvPr/>
        </p:nvCxnSpPr>
        <p:spPr>
          <a:xfrm flipH="1" flipV="1">
            <a:off x="5319202" y="5980757"/>
            <a:ext cx="236087" cy="151572"/>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5" idx="0"/>
          </p:cNvCxnSpPr>
          <p:nvPr/>
        </p:nvCxnSpPr>
        <p:spPr>
          <a:xfrm flipV="1">
            <a:off x="5555289" y="5943601"/>
            <a:ext cx="197811" cy="18872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03457" y="6132329"/>
            <a:ext cx="503664" cy="307777"/>
          </a:xfrm>
          <a:prstGeom prst="rect">
            <a:avLst/>
          </a:prstGeom>
          <a:noFill/>
        </p:spPr>
        <p:txBody>
          <a:bodyPr wrap="none" rtlCol="0">
            <a:spAutoFit/>
          </a:bodyPr>
          <a:lstStyle/>
          <a:p>
            <a:r>
              <a:rPr lang="en-US" sz="1400" dirty="0" smtClean="0">
                <a:solidFill>
                  <a:srgbClr val="FF0000"/>
                </a:solidFill>
              </a:rPr>
              <a:t>axes</a:t>
            </a:r>
            <a:endParaRPr lang="en-US" sz="1400" dirty="0">
              <a:solidFill>
                <a:srgbClr val="FF0000"/>
              </a:solidFill>
            </a:endParaRPr>
          </a:p>
        </p:txBody>
      </p:sp>
    </p:spTree>
    <p:extLst>
      <p:ext uri="{BB962C8B-B14F-4D97-AF65-F5344CB8AC3E}">
        <p14:creationId xmlns:p14="http://schemas.microsoft.com/office/powerpoint/2010/main" val="18025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4623339" y="5715000"/>
            <a:ext cx="45206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94-95</a:t>
            </a:r>
          </a:p>
        </p:txBody>
      </p:sp>
      <p:sp>
        <p:nvSpPr>
          <p:cNvPr id="25608" name="Text Box 8"/>
          <p:cNvSpPr txBox="1">
            <a:spLocks noChangeArrowheads="1"/>
          </p:cNvSpPr>
          <p:nvPr/>
        </p:nvSpPr>
        <p:spPr bwMode="auto">
          <a:xfrm>
            <a:off x="304800" y="5715000"/>
            <a:ext cx="4191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Kelley &amp; Bowen 1967 American Political Science Review, 61:371</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38273" y="1056103"/>
            <a:ext cx="4397512" cy="438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392" y="1179504"/>
            <a:ext cx="5022169" cy="429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677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4724400" y="53340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dirty="0" err="1">
                <a:solidFill>
                  <a:schemeClr val="bg1">
                    <a:lumMod val="50000"/>
                  </a:schemeClr>
                </a:solidFill>
              </a:rPr>
              <a:t>Tufte</a:t>
            </a:r>
            <a:r>
              <a:rPr lang="en-US" sz="1200" dirty="0">
                <a:solidFill>
                  <a:schemeClr val="bg1">
                    <a:lumMod val="50000"/>
                  </a:schemeClr>
                </a:solidFill>
              </a:rPr>
              <a:t>, ER 2001 The visual display of quantitative information, p. 102-105</a:t>
            </a:r>
          </a:p>
        </p:txBody>
      </p:sp>
      <p:sp>
        <p:nvSpPr>
          <p:cNvPr id="29703" name="Text Box 7"/>
          <p:cNvSpPr txBox="1">
            <a:spLocks noChangeArrowheads="1"/>
          </p:cNvSpPr>
          <p:nvPr/>
        </p:nvSpPr>
        <p:spPr bwMode="auto">
          <a:xfrm>
            <a:off x="297755" y="5334000"/>
            <a:ext cx="419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dirty="0">
                <a:solidFill>
                  <a:schemeClr val="bg1">
                    <a:lumMod val="50000"/>
                  </a:schemeClr>
                </a:solidFill>
              </a:rPr>
              <a:t>Pauling, L 1947 General chemistry, San Francisco, p. 64</a:t>
            </a:r>
          </a:p>
        </p:txBody>
      </p:sp>
      <p:sp>
        <p:nvSpPr>
          <p:cNvPr id="29704" name="Text Box 8"/>
          <p:cNvSpPr txBox="1">
            <a:spLocks noChangeArrowheads="1"/>
          </p:cNvSpPr>
          <p:nvPr/>
        </p:nvSpPr>
        <p:spPr bwMode="auto">
          <a:xfrm>
            <a:off x="862612" y="1066800"/>
            <a:ext cx="3061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dirty="0"/>
              <a:t>Data-ink ratio: &lt; 0.6</a:t>
            </a:r>
          </a:p>
        </p:txBody>
      </p:sp>
      <p:sp>
        <p:nvSpPr>
          <p:cNvPr id="29705" name="Text Box 9"/>
          <p:cNvSpPr txBox="1">
            <a:spLocks noChangeArrowheads="1"/>
          </p:cNvSpPr>
          <p:nvPr/>
        </p:nvSpPr>
        <p:spPr bwMode="auto">
          <a:xfrm>
            <a:off x="5419902" y="1066800"/>
            <a:ext cx="27999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a:t>Data-ink ratio: 0.9</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277377" y="1643087"/>
            <a:ext cx="4231756" cy="338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718" y="1676316"/>
            <a:ext cx="4156364" cy="333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81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102-105</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53" y="152401"/>
            <a:ext cx="8744047"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27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descr="Lessard etal 2008 edited"/>
          <p:cNvPicPr>
            <a:picLocks noChangeAspect="1" noChangeArrowheads="1"/>
          </p:cNvPicPr>
          <p:nvPr/>
        </p:nvPicPr>
        <p:blipFill rotWithShape="1">
          <a:blip r:embed="rId2">
            <a:extLst>
              <a:ext uri="{28A0092B-C50C-407E-A947-70E740481C1C}">
                <a14:useLocalDpi xmlns:a14="http://schemas.microsoft.com/office/drawing/2010/main" val="0"/>
              </a:ext>
            </a:extLst>
          </a:blip>
          <a:srcRect t="11459"/>
          <a:stretch/>
        </p:blipFill>
        <p:spPr bwMode="auto">
          <a:xfrm>
            <a:off x="4724400" y="1270860"/>
            <a:ext cx="4256088" cy="45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7" descr="Lessard etal 2008 original"/>
          <p:cNvPicPr>
            <a:picLocks noChangeAspect="1" noChangeArrowheads="1"/>
          </p:cNvPicPr>
          <p:nvPr/>
        </p:nvPicPr>
        <p:blipFill rotWithShape="1">
          <a:blip r:embed="rId3">
            <a:extLst>
              <a:ext uri="{28A0092B-C50C-407E-A947-70E740481C1C}">
                <a14:useLocalDpi xmlns:a14="http://schemas.microsoft.com/office/drawing/2010/main" val="0"/>
              </a:ext>
            </a:extLst>
          </a:blip>
          <a:srcRect t="11459"/>
          <a:stretch/>
        </p:blipFill>
        <p:spPr bwMode="auto">
          <a:xfrm>
            <a:off x="228600" y="1270860"/>
            <a:ext cx="4256088" cy="452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8"/>
          <p:cNvSpPr txBox="1">
            <a:spLocks noChangeArrowheads="1"/>
          </p:cNvSpPr>
          <p:nvPr/>
        </p:nvSpPr>
        <p:spPr bwMode="auto">
          <a:xfrm>
            <a:off x="6481763" y="1849438"/>
            <a:ext cx="395287"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1.2</a:t>
            </a:r>
          </a:p>
        </p:txBody>
      </p:sp>
      <p:sp>
        <p:nvSpPr>
          <p:cNvPr id="4101" name="Text Box 9"/>
          <p:cNvSpPr txBox="1">
            <a:spLocks noChangeArrowheads="1"/>
          </p:cNvSpPr>
          <p:nvPr/>
        </p:nvSpPr>
        <p:spPr bwMode="auto">
          <a:xfrm>
            <a:off x="8401050" y="1849438"/>
            <a:ext cx="39528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2.2</a:t>
            </a:r>
          </a:p>
        </p:txBody>
      </p:sp>
      <p:sp>
        <p:nvSpPr>
          <p:cNvPr id="4102" name="Text Box 10"/>
          <p:cNvSpPr txBox="1">
            <a:spLocks noChangeArrowheads="1"/>
          </p:cNvSpPr>
          <p:nvPr/>
        </p:nvSpPr>
        <p:spPr bwMode="auto">
          <a:xfrm>
            <a:off x="6481763" y="3752850"/>
            <a:ext cx="395287"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1.3</a:t>
            </a:r>
          </a:p>
        </p:txBody>
      </p:sp>
      <p:sp>
        <p:nvSpPr>
          <p:cNvPr id="4103" name="Text Box 11"/>
          <p:cNvSpPr txBox="1">
            <a:spLocks noChangeArrowheads="1"/>
          </p:cNvSpPr>
          <p:nvPr/>
        </p:nvSpPr>
        <p:spPr bwMode="auto">
          <a:xfrm>
            <a:off x="8401050" y="3752850"/>
            <a:ext cx="39528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2.3</a:t>
            </a:r>
          </a:p>
        </p:txBody>
      </p:sp>
      <p:sp>
        <p:nvSpPr>
          <p:cNvPr id="4104" name="Text Box 12"/>
          <p:cNvSpPr txBox="1">
            <a:spLocks noChangeArrowheads="1"/>
          </p:cNvSpPr>
          <p:nvPr/>
        </p:nvSpPr>
        <p:spPr bwMode="auto">
          <a:xfrm>
            <a:off x="1276350" y="5980113"/>
            <a:ext cx="22337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mj-lt"/>
              </a:rPr>
              <a:t>CJFAS-mandated style</a:t>
            </a:r>
          </a:p>
        </p:txBody>
      </p:sp>
      <p:sp>
        <p:nvSpPr>
          <p:cNvPr id="4105" name="Text Box 13"/>
          <p:cNvSpPr txBox="1">
            <a:spLocks noChangeArrowheads="1"/>
          </p:cNvSpPr>
          <p:nvPr/>
        </p:nvSpPr>
        <p:spPr bwMode="auto">
          <a:xfrm>
            <a:off x="5715000" y="5980113"/>
            <a:ext cx="26711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mj-lt"/>
              </a:rPr>
              <a:t>Labels directly on subplots</a:t>
            </a:r>
          </a:p>
        </p:txBody>
      </p:sp>
      <p:sp>
        <p:nvSpPr>
          <p:cNvPr id="4106" name="Text Box 14"/>
          <p:cNvSpPr txBox="1">
            <a:spLocks noChangeArrowheads="1"/>
          </p:cNvSpPr>
          <p:nvPr/>
        </p:nvSpPr>
        <p:spPr bwMode="auto">
          <a:xfrm>
            <a:off x="6500247" y="6477000"/>
            <a:ext cx="26457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dirty="0" err="1">
                <a:solidFill>
                  <a:schemeClr val="bg1">
                    <a:lumMod val="50000"/>
                  </a:schemeClr>
                </a:solidFill>
                <a:latin typeface="+mj-lt"/>
              </a:rPr>
              <a:t>Lessard</a:t>
            </a:r>
            <a:r>
              <a:rPr lang="en-US" sz="1200" dirty="0">
                <a:solidFill>
                  <a:schemeClr val="bg1">
                    <a:lumMod val="50000"/>
                  </a:schemeClr>
                </a:solidFill>
                <a:latin typeface="+mj-lt"/>
              </a:rPr>
              <a:t> et al. 2008 CJFAS 65:2269-2278</a:t>
            </a:r>
          </a:p>
        </p:txBody>
      </p:sp>
      <p:sp>
        <p:nvSpPr>
          <p:cNvPr id="2" name="Rectangle 1"/>
          <p:cNvSpPr/>
          <p:nvPr/>
        </p:nvSpPr>
        <p:spPr>
          <a:xfrm>
            <a:off x="1371600" y="326826"/>
            <a:ext cx="6418424" cy="587574"/>
          </a:xfrm>
          <a:prstGeom prst="rect">
            <a:avLst/>
          </a:prstGeom>
        </p:spPr>
        <p:txBody>
          <a:bodyPr wrap="none">
            <a:spAutoFit/>
          </a:bodyPr>
          <a:lstStyle/>
          <a:p>
            <a:pPr algn="ctr"/>
            <a:r>
              <a:rPr lang="en-US" sz="3600" dirty="0"/>
              <a:t>Label the figures, not the legends</a:t>
            </a:r>
          </a:p>
        </p:txBody>
      </p:sp>
      <p:sp>
        <p:nvSpPr>
          <p:cNvPr id="3" name="Rectangle 2"/>
          <p:cNvSpPr/>
          <p:nvPr/>
        </p:nvSpPr>
        <p:spPr>
          <a:xfrm>
            <a:off x="182106" y="1270860"/>
            <a:ext cx="1219200" cy="176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79818" y="1295400"/>
            <a:ext cx="1108364" cy="176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711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r>
              <a:rPr lang="en-US" sz="3600" dirty="0"/>
              <a:t>Principles of graphics design</a:t>
            </a:r>
          </a:p>
        </p:txBody>
      </p:sp>
      <p:sp>
        <p:nvSpPr>
          <p:cNvPr id="35843" name="Rectangle 3"/>
          <p:cNvSpPr>
            <a:spLocks noGrp="1" noChangeArrowheads="1"/>
          </p:cNvSpPr>
          <p:nvPr>
            <p:ph type="body" idx="1"/>
          </p:nvPr>
        </p:nvSpPr>
        <p:spPr>
          <a:xfrm>
            <a:off x="914400" y="1600200"/>
            <a:ext cx="7772400" cy="4525963"/>
          </a:xfrm>
        </p:spPr>
        <p:txBody>
          <a:bodyPr>
            <a:normAutofit/>
          </a:bodyPr>
          <a:lstStyle/>
          <a:p>
            <a:r>
              <a:rPr lang="en-US" sz="2800" dirty="0"/>
              <a:t>Above all else show the data</a:t>
            </a:r>
          </a:p>
          <a:p>
            <a:r>
              <a:rPr lang="en-US" sz="2800" dirty="0"/>
              <a:t>Maximize the data-ink ratio</a:t>
            </a:r>
          </a:p>
          <a:p>
            <a:r>
              <a:rPr lang="en-US" sz="2800" dirty="0"/>
              <a:t>Erase non-data-ink</a:t>
            </a:r>
          </a:p>
          <a:p>
            <a:r>
              <a:rPr lang="en-US" sz="2800" dirty="0"/>
              <a:t>Erase redundant data-ink</a:t>
            </a:r>
          </a:p>
          <a:p>
            <a:r>
              <a:rPr lang="en-US" sz="2800" dirty="0"/>
              <a:t>Revise and edit</a:t>
            </a:r>
          </a:p>
        </p:txBody>
      </p:sp>
      <p:sp>
        <p:nvSpPr>
          <p:cNvPr id="35844" name="Text Box 4"/>
          <p:cNvSpPr txBox="1">
            <a:spLocks noChangeArrowheads="1"/>
          </p:cNvSpPr>
          <p:nvPr/>
        </p:nvSpPr>
        <p:spPr bwMode="auto">
          <a:xfrm>
            <a:off x="4748374" y="6477000"/>
            <a:ext cx="4395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105</a:t>
            </a:r>
          </a:p>
        </p:txBody>
      </p:sp>
    </p:spTree>
    <p:extLst>
      <p:ext uri="{BB962C8B-B14F-4D97-AF65-F5344CB8AC3E}">
        <p14:creationId xmlns:p14="http://schemas.microsoft.com/office/powerpoint/2010/main" val="3913143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3886200" y="5559425"/>
            <a:ext cx="4395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algn="ctr"/>
            <a:r>
              <a:rPr lang="en-US" dirty="0" err="1"/>
              <a:t>Tufte</a:t>
            </a:r>
            <a:r>
              <a:rPr lang="en-US" dirty="0"/>
              <a:t>, ER 2001 The visual display of quantitative information, p. 102</a:t>
            </a:r>
          </a:p>
        </p:txBody>
      </p:sp>
      <p:sp>
        <p:nvSpPr>
          <p:cNvPr id="27654" name="Text Box 6"/>
          <p:cNvSpPr txBox="1">
            <a:spLocks noChangeArrowheads="1"/>
          </p:cNvSpPr>
          <p:nvPr/>
        </p:nvSpPr>
        <p:spPr bwMode="auto">
          <a:xfrm>
            <a:off x="381001" y="5559425"/>
            <a:ext cx="2362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algn="ctr"/>
            <a:r>
              <a:rPr lang="en-US" dirty="0" err="1"/>
              <a:t>Kuznicki</a:t>
            </a:r>
            <a:r>
              <a:rPr lang="en-US" dirty="0"/>
              <a:t> &amp; McCutcheon 1979 Journal of Experimental Psychology: General, 108:76</a:t>
            </a:r>
          </a:p>
        </p:txBody>
      </p:sp>
      <p:sp>
        <p:nvSpPr>
          <p:cNvPr id="5" name="Text Box 3"/>
          <p:cNvSpPr txBox="1">
            <a:spLocks noChangeArrowheads="1"/>
          </p:cNvSpPr>
          <p:nvPr/>
        </p:nvSpPr>
        <p:spPr bwMode="auto">
          <a:xfrm>
            <a:off x="1143000"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err="1" smtClean="0"/>
              <a:t>Barplots</a:t>
            </a:r>
            <a:r>
              <a:rPr lang="en-US" sz="3600" dirty="0" smtClean="0"/>
              <a:t> 1</a:t>
            </a:r>
            <a:endParaRPr lang="en-US" sz="36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34861" y="845287"/>
            <a:ext cx="8816249" cy="471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7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Tufte</a:t>
            </a:r>
            <a:r>
              <a:rPr lang="en-US" sz="3600" dirty="0" smtClean="0"/>
              <a:t>: Principles of graphical excellence</a:t>
            </a:r>
            <a:endParaRPr lang="en-US" sz="3600" dirty="0"/>
          </a:p>
        </p:txBody>
      </p:sp>
      <p:sp>
        <p:nvSpPr>
          <p:cNvPr id="3" name="Content Placeholder 2"/>
          <p:cNvSpPr>
            <a:spLocks noGrp="1"/>
          </p:cNvSpPr>
          <p:nvPr>
            <p:ph idx="1"/>
          </p:nvPr>
        </p:nvSpPr>
        <p:spPr/>
        <p:txBody>
          <a:bodyPr>
            <a:normAutofit/>
          </a:bodyPr>
          <a:lstStyle/>
          <a:p>
            <a:r>
              <a:rPr lang="en-US" sz="2800" dirty="0" smtClean="0"/>
              <a:t>Well-designed presentation of interesting data</a:t>
            </a:r>
          </a:p>
          <a:p>
            <a:r>
              <a:rPr lang="en-US" sz="2800" dirty="0" smtClean="0"/>
              <a:t>Complex ideas communicated with clarity, precision, and efficiency</a:t>
            </a:r>
          </a:p>
          <a:p>
            <a:r>
              <a:rPr lang="en-US" sz="2800" dirty="0" smtClean="0"/>
              <a:t>Greatest number of ideas in shortest time with least ink in smallest space</a:t>
            </a:r>
          </a:p>
          <a:p>
            <a:r>
              <a:rPr lang="en-US" sz="2800" dirty="0" smtClean="0"/>
              <a:t>Nearly always multivariate</a:t>
            </a:r>
          </a:p>
          <a:p>
            <a:r>
              <a:rPr lang="en-US" sz="2800" dirty="0" smtClean="0"/>
              <a:t>Requires telling the truth about the data</a:t>
            </a:r>
            <a:endParaRPr lang="en-US" sz="2800" dirty="0"/>
          </a:p>
        </p:txBody>
      </p:sp>
    </p:spTree>
    <p:extLst>
      <p:ext uri="{BB962C8B-B14F-4D97-AF65-F5344CB8AC3E}">
        <p14:creationId xmlns:p14="http://schemas.microsoft.com/office/powerpoint/2010/main" val="3850078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126-128</a:t>
            </a:r>
          </a:p>
        </p:txBody>
      </p:sp>
      <p:sp>
        <p:nvSpPr>
          <p:cNvPr id="48131" name="Text Box 3"/>
          <p:cNvSpPr txBox="1">
            <a:spLocks noChangeArrowheads="1"/>
          </p:cNvSpPr>
          <p:nvPr/>
        </p:nvSpPr>
        <p:spPr bwMode="auto">
          <a:xfrm>
            <a:off x="1204992"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err="1" smtClean="0"/>
              <a:t>Barplots</a:t>
            </a:r>
            <a:r>
              <a:rPr lang="en-US" sz="3600" dirty="0" smtClean="0"/>
              <a:t> </a:t>
            </a:r>
            <a:r>
              <a:rPr lang="en-US" sz="3600" dirty="0" smtClean="0"/>
              <a:t>2</a:t>
            </a:r>
            <a:endParaRPr lang="en-US" sz="36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809037" y="972067"/>
            <a:ext cx="7684193" cy="545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204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126-128</a:t>
            </a:r>
          </a:p>
        </p:txBody>
      </p:sp>
      <p:sp>
        <p:nvSpPr>
          <p:cNvPr id="48131" name="Text Box 3"/>
          <p:cNvSpPr txBox="1">
            <a:spLocks noChangeArrowheads="1"/>
          </p:cNvSpPr>
          <p:nvPr/>
        </p:nvSpPr>
        <p:spPr bwMode="auto">
          <a:xfrm>
            <a:off x="1204992"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smtClean="0"/>
              <a:t>Erase th</a:t>
            </a:r>
            <a:r>
              <a:rPr lang="en-US" sz="3600" dirty="0" smtClean="0"/>
              <a:t>e box</a:t>
            </a:r>
            <a:endParaRPr lang="en-US" sz="36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4014"/>
            <a:ext cx="7072392" cy="524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019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126-128</a:t>
            </a:r>
          </a:p>
        </p:txBody>
      </p:sp>
      <p:sp>
        <p:nvSpPr>
          <p:cNvPr id="48131" name="Text Box 3"/>
          <p:cNvSpPr txBox="1">
            <a:spLocks noChangeArrowheads="1"/>
          </p:cNvSpPr>
          <p:nvPr/>
        </p:nvSpPr>
        <p:spPr bwMode="auto">
          <a:xfrm>
            <a:off x="1204992"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smtClean="0"/>
              <a:t>Leave only the tick marks</a:t>
            </a:r>
            <a:endParaRPr lang="en-US" sz="36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54" y="1052742"/>
            <a:ext cx="7510383" cy="5300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349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126-128</a:t>
            </a:r>
          </a:p>
        </p:txBody>
      </p:sp>
      <p:sp>
        <p:nvSpPr>
          <p:cNvPr id="48131" name="Text Box 3"/>
          <p:cNvSpPr txBox="1">
            <a:spLocks noChangeArrowheads="1"/>
          </p:cNvSpPr>
          <p:nvPr/>
        </p:nvSpPr>
        <p:spPr bwMode="auto">
          <a:xfrm>
            <a:off x="685800" y="344269"/>
            <a:ext cx="815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3600" dirty="0" smtClean="0"/>
              <a:t>Erase some data to make a white grid</a:t>
            </a:r>
            <a:endParaRPr lang="en-US" sz="3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95" y="1066800"/>
            <a:ext cx="824259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740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349204" y="197401"/>
            <a:ext cx="6550105" cy="622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2" name="Text Box 2"/>
          <p:cNvSpPr txBox="1">
            <a:spLocks noChangeArrowheads="1"/>
          </p:cNvSpPr>
          <p:nvPr/>
        </p:nvSpPr>
        <p:spPr bwMode="auto">
          <a:xfrm>
            <a:off x="4748374" y="6477000"/>
            <a:ext cx="4395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125</a:t>
            </a:r>
          </a:p>
        </p:txBody>
      </p:sp>
      <p:sp>
        <p:nvSpPr>
          <p:cNvPr id="46083" name="Text Box 3"/>
          <p:cNvSpPr txBox="1">
            <a:spLocks noChangeArrowheads="1"/>
          </p:cNvSpPr>
          <p:nvPr/>
        </p:nvSpPr>
        <p:spPr bwMode="auto">
          <a:xfrm>
            <a:off x="1197243"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a:t>Parallel boxplots</a:t>
            </a:r>
          </a:p>
        </p:txBody>
      </p:sp>
    </p:spTree>
    <p:extLst>
      <p:ext uri="{BB962C8B-B14F-4D97-AF65-F5344CB8AC3E}">
        <p14:creationId xmlns:p14="http://schemas.microsoft.com/office/powerpoint/2010/main" val="178005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4748374" y="6477000"/>
            <a:ext cx="4395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125</a:t>
            </a:r>
          </a:p>
        </p:txBody>
      </p:sp>
      <p:sp>
        <p:nvSpPr>
          <p:cNvPr id="46083" name="Text Box 3"/>
          <p:cNvSpPr txBox="1">
            <a:spLocks noChangeArrowheads="1"/>
          </p:cNvSpPr>
          <p:nvPr/>
        </p:nvSpPr>
        <p:spPr bwMode="auto">
          <a:xfrm>
            <a:off x="1197243"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a:t>Parallel boxplots</a:t>
            </a:r>
          </a:p>
        </p:txBody>
      </p:sp>
      <p:sp>
        <p:nvSpPr>
          <p:cNvPr id="2" name="TextBox 1"/>
          <p:cNvSpPr txBox="1"/>
          <p:nvPr/>
        </p:nvSpPr>
        <p:spPr>
          <a:xfrm>
            <a:off x="406347" y="914400"/>
            <a:ext cx="8178906" cy="954107"/>
          </a:xfrm>
          <a:prstGeom prst="rect">
            <a:avLst/>
          </a:prstGeom>
          <a:noFill/>
        </p:spPr>
        <p:txBody>
          <a:bodyPr wrap="none" rtlCol="0">
            <a:spAutoFit/>
          </a:bodyPr>
          <a:lstStyle/>
          <a:p>
            <a:pPr algn="ctr"/>
            <a:r>
              <a:rPr lang="en-US" sz="2800" dirty="0" smtClean="0"/>
              <a:t>“Original </a:t>
            </a:r>
            <a:r>
              <a:rPr lang="en-US" sz="2800" dirty="0"/>
              <a:t>has 50 horizontals and 30 vertical lines, </a:t>
            </a:r>
            <a:endParaRPr lang="en-US" sz="2800" dirty="0" smtClean="0"/>
          </a:p>
          <a:p>
            <a:pPr algn="ctr"/>
            <a:r>
              <a:rPr lang="en-US" sz="2800" dirty="0" smtClean="0"/>
              <a:t>revised </a:t>
            </a:r>
            <a:r>
              <a:rPr lang="en-US" sz="2800" dirty="0"/>
              <a:t>needs only 10 verticals to show the same </a:t>
            </a:r>
            <a:r>
              <a:rPr lang="en-US" sz="2800" dirty="0" smtClean="0"/>
              <a:t>data”</a:t>
            </a:r>
            <a:endParaRPr lang="en-US" sz="2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76826" y="1956988"/>
            <a:ext cx="4356482" cy="4138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0000">
            <a:off x="4760595" y="2133600"/>
            <a:ext cx="4232910" cy="376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8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130-133</a:t>
            </a:r>
          </a:p>
        </p:txBody>
      </p:sp>
      <p:sp>
        <p:nvSpPr>
          <p:cNvPr id="50179" name="Text Box 3"/>
          <p:cNvSpPr txBox="1">
            <a:spLocks noChangeArrowheads="1"/>
          </p:cNvSpPr>
          <p:nvPr/>
        </p:nvSpPr>
        <p:spPr bwMode="auto">
          <a:xfrm>
            <a:off x="1143000" y="268069"/>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a:t>Scatterplots</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14400"/>
            <a:ext cx="810398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229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130-133</a:t>
            </a:r>
          </a:p>
        </p:txBody>
      </p:sp>
      <p:sp>
        <p:nvSpPr>
          <p:cNvPr id="50179" name="Text Box 3"/>
          <p:cNvSpPr txBox="1">
            <a:spLocks noChangeArrowheads="1"/>
          </p:cNvSpPr>
          <p:nvPr/>
        </p:nvSpPr>
        <p:spPr bwMode="auto">
          <a:xfrm>
            <a:off x="1143000" y="268069"/>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a:t>Scatterplots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0" y="1066800"/>
            <a:ext cx="867127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001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466246" y="6477000"/>
            <a:ext cx="4677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130-133</a:t>
            </a:r>
          </a:p>
        </p:txBody>
      </p:sp>
      <p:sp>
        <p:nvSpPr>
          <p:cNvPr id="50179" name="Text Box 3"/>
          <p:cNvSpPr txBox="1">
            <a:spLocks noChangeArrowheads="1"/>
          </p:cNvSpPr>
          <p:nvPr/>
        </p:nvSpPr>
        <p:spPr bwMode="auto">
          <a:xfrm>
            <a:off x="1143000" y="268069"/>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a:t>Scatterplots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22826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130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4748374" y="6477000"/>
            <a:ext cx="4395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133</a:t>
            </a:r>
          </a:p>
        </p:txBody>
      </p:sp>
      <p:sp>
        <p:nvSpPr>
          <p:cNvPr id="52227" name="Text Box 3"/>
          <p:cNvSpPr txBox="1">
            <a:spLocks noChangeArrowheads="1"/>
          </p:cNvSpPr>
          <p:nvPr/>
        </p:nvSpPr>
        <p:spPr bwMode="auto">
          <a:xfrm>
            <a:off x="1219200" y="228600"/>
            <a:ext cx="670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dirty="0" smtClean="0"/>
              <a:t>Turn axes into quartiles</a:t>
            </a:r>
            <a:endParaRPr lang="en-US" sz="3600" dirty="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919466" y="990600"/>
            <a:ext cx="7310134" cy="5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8541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sz="3600" dirty="0"/>
              <a:t>Napoleon’s campaign to conquer Russia</a:t>
            </a:r>
          </a:p>
        </p:txBody>
      </p:sp>
      <p:sp>
        <p:nvSpPr>
          <p:cNvPr id="84996" name="Text Box 4"/>
          <p:cNvSpPr txBox="1">
            <a:spLocks noChangeArrowheads="1"/>
          </p:cNvSpPr>
          <p:nvPr/>
        </p:nvSpPr>
        <p:spPr bwMode="auto">
          <a:xfrm>
            <a:off x="4823369" y="6248400"/>
            <a:ext cx="4317079" cy="41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Original plot </a:t>
            </a:r>
            <a:r>
              <a:rPr lang="en-US" dirty="0"/>
              <a:t>by CJ </a:t>
            </a:r>
            <a:r>
              <a:rPr lang="en-US" dirty="0" err="1"/>
              <a:t>Minard</a:t>
            </a:r>
            <a:r>
              <a:rPr lang="en-US" dirty="0"/>
              <a:t> 1861</a:t>
            </a:r>
          </a:p>
          <a:p>
            <a:r>
              <a:rPr lang="en-US" dirty="0" err="1"/>
              <a:t>Tufte</a:t>
            </a:r>
            <a:r>
              <a:rPr lang="en-US" dirty="0"/>
              <a:t>, ER 2001 The visual display of quantitative information, p. 41</a:t>
            </a:r>
          </a:p>
        </p:txBody>
      </p:sp>
      <p:pic>
        <p:nvPicPr>
          <p:cNvPr id="85001" name="Picture 9" descr="Napolean's russian campa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574800"/>
            <a:ext cx="89916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91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4748374" y="6477000"/>
            <a:ext cx="4395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113</a:t>
            </a:r>
          </a:p>
        </p:txBody>
      </p:sp>
      <p:sp>
        <p:nvSpPr>
          <p:cNvPr id="39943" name="Text Box 7"/>
          <p:cNvSpPr txBox="1">
            <a:spLocks noChangeArrowheads="1"/>
          </p:cNvSpPr>
          <p:nvPr/>
        </p:nvSpPr>
        <p:spPr bwMode="auto">
          <a:xfrm>
            <a:off x="4572000" y="1981200"/>
            <a:ext cx="3505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600" dirty="0"/>
              <a:t>Age distribution of the population of France</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66" y="76200"/>
            <a:ext cx="3616134"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64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1700"/>
            <a:ext cx="911649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p:cNvSpPr txBox="1">
            <a:spLocks noChangeArrowheads="1"/>
          </p:cNvSpPr>
          <p:nvPr/>
        </p:nvSpPr>
        <p:spPr bwMode="auto">
          <a:xfrm>
            <a:off x="5858998" y="6248400"/>
            <a:ext cx="32850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smtClean="0"/>
              <a:t>Analysis  of Worm</a:t>
            </a:r>
            <a:r>
              <a:rPr lang="en-US" dirty="0"/>
              <a:t>, </a:t>
            </a:r>
            <a:r>
              <a:rPr lang="en-US" dirty="0" smtClean="0"/>
              <a:t>B. (2006) </a:t>
            </a:r>
            <a:r>
              <a:rPr lang="en-US" dirty="0"/>
              <a:t>Science </a:t>
            </a:r>
            <a:r>
              <a:rPr lang="en-US" dirty="0" smtClean="0"/>
              <a:t>314:787-790</a:t>
            </a:r>
            <a:endParaRPr lang="en-US" dirty="0"/>
          </a:p>
          <a:p>
            <a:r>
              <a:rPr lang="en-US" dirty="0" smtClean="0"/>
              <a:t>Figure: Branch, T.A. unpublished analysis</a:t>
            </a:r>
            <a:endParaRPr lang="en-US" dirty="0"/>
          </a:p>
        </p:txBody>
      </p:sp>
      <p:sp>
        <p:nvSpPr>
          <p:cNvPr id="6" name="Text Box 3"/>
          <p:cNvSpPr txBox="1">
            <a:spLocks noChangeArrowheads="1"/>
          </p:cNvSpPr>
          <p:nvPr/>
        </p:nvSpPr>
        <p:spPr bwMode="auto">
          <a:xfrm>
            <a:off x="152400" y="228600"/>
            <a:ext cx="89640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3600" dirty="0" smtClean="0"/>
              <a:t>How do people cite Worm et al. (2006)?</a:t>
            </a:r>
            <a:endParaRPr lang="en-US" sz="3600" dirty="0"/>
          </a:p>
        </p:txBody>
      </p:sp>
      <p:sp>
        <p:nvSpPr>
          <p:cNvPr id="4" name="TextBox 3"/>
          <p:cNvSpPr txBox="1"/>
          <p:nvPr/>
        </p:nvSpPr>
        <p:spPr>
          <a:xfrm>
            <a:off x="3213100" y="1638300"/>
            <a:ext cx="875368" cy="369332"/>
          </a:xfrm>
          <a:prstGeom prst="rect">
            <a:avLst/>
          </a:prstGeom>
          <a:noFill/>
        </p:spPr>
        <p:txBody>
          <a:bodyPr wrap="none" rtlCol="0">
            <a:spAutoFit/>
          </a:bodyPr>
          <a:lstStyle/>
          <a:p>
            <a:r>
              <a:rPr lang="en-US" dirty="0" smtClean="0">
                <a:solidFill>
                  <a:srgbClr val="0070C0"/>
                </a:solidFill>
              </a:rPr>
              <a:t>P-value</a:t>
            </a:r>
            <a:endParaRPr lang="en-US" dirty="0">
              <a:solidFill>
                <a:srgbClr val="0070C0"/>
              </a:solidFill>
            </a:endParaRPr>
          </a:p>
        </p:txBody>
      </p:sp>
      <p:cxnSp>
        <p:nvCxnSpPr>
          <p:cNvPr id="10" name="Straight Arrow Connector 9"/>
          <p:cNvCxnSpPr/>
          <p:nvPr/>
        </p:nvCxnSpPr>
        <p:spPr>
          <a:xfrm flipH="1">
            <a:off x="2971800" y="1886466"/>
            <a:ext cx="304800" cy="22860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9064" y="4038600"/>
            <a:ext cx="1272721" cy="369332"/>
          </a:xfrm>
          <a:prstGeom prst="rect">
            <a:avLst/>
          </a:prstGeom>
          <a:noFill/>
        </p:spPr>
        <p:txBody>
          <a:bodyPr wrap="none" rtlCol="0">
            <a:spAutoFit/>
          </a:bodyPr>
          <a:lstStyle/>
          <a:p>
            <a:r>
              <a:rPr lang="en-US" dirty="0" smtClean="0">
                <a:solidFill>
                  <a:srgbClr val="0070C0"/>
                </a:solidFill>
              </a:rPr>
              <a:t>Sample size</a:t>
            </a:r>
            <a:endParaRPr lang="en-US" dirty="0">
              <a:solidFill>
                <a:srgbClr val="0070C0"/>
              </a:solidFill>
            </a:endParaRPr>
          </a:p>
        </p:txBody>
      </p:sp>
      <p:cxnSp>
        <p:nvCxnSpPr>
          <p:cNvPr id="13" name="Straight Arrow Connector 12"/>
          <p:cNvCxnSpPr/>
          <p:nvPr/>
        </p:nvCxnSpPr>
        <p:spPr>
          <a:xfrm flipH="1">
            <a:off x="1917764" y="4286766"/>
            <a:ext cx="304800" cy="22860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Tufte</a:t>
            </a:r>
            <a:r>
              <a:rPr lang="en-US" sz="3600" dirty="0" smtClean="0"/>
              <a:t>: better graphics</a:t>
            </a:r>
            <a:endParaRPr lang="en-US" sz="3600" dirty="0"/>
          </a:p>
        </p:txBody>
      </p:sp>
      <p:sp>
        <p:nvSpPr>
          <p:cNvPr id="3" name="Content Placeholder 2"/>
          <p:cNvSpPr>
            <a:spLocks noGrp="1"/>
          </p:cNvSpPr>
          <p:nvPr>
            <p:ph idx="1"/>
          </p:nvPr>
        </p:nvSpPr>
        <p:spPr/>
        <p:txBody>
          <a:bodyPr>
            <a:normAutofit/>
          </a:bodyPr>
          <a:lstStyle/>
          <a:p>
            <a:r>
              <a:rPr lang="en-US" sz="2800" dirty="0" smtClean="0"/>
              <a:t>Lie factor and exaggeration</a:t>
            </a:r>
          </a:p>
          <a:p>
            <a:r>
              <a:rPr lang="en-US" sz="2800" dirty="0" err="1" smtClean="0"/>
              <a:t>Chartjunk</a:t>
            </a:r>
            <a:endParaRPr lang="en-US" sz="2800" dirty="0" smtClean="0"/>
          </a:p>
          <a:p>
            <a:r>
              <a:rPr lang="en-US" sz="2800" dirty="0" smtClean="0"/>
              <a:t>Maximize </a:t>
            </a:r>
            <a:r>
              <a:rPr lang="en-US" sz="2800" dirty="0" err="1" smtClean="0"/>
              <a:t>data:ink</a:t>
            </a:r>
            <a:r>
              <a:rPr lang="en-US" sz="2800" dirty="0" smtClean="0"/>
              <a:t> ratio</a:t>
            </a:r>
          </a:p>
          <a:p>
            <a:r>
              <a:rPr lang="en-US" sz="2800" dirty="0" smtClean="0"/>
              <a:t>Erase non-data ink</a:t>
            </a:r>
          </a:p>
          <a:p>
            <a:r>
              <a:rPr lang="en-US" sz="2800" dirty="0" smtClean="0"/>
              <a:t>Increase the data density</a:t>
            </a:r>
          </a:p>
          <a:p>
            <a:r>
              <a:rPr lang="en-US" sz="2800" dirty="0" smtClean="0"/>
              <a:t>Label the figures, not the legends</a:t>
            </a:r>
          </a:p>
          <a:p>
            <a:endParaRPr lang="en-US" sz="2800" dirty="0"/>
          </a:p>
        </p:txBody>
      </p:sp>
    </p:spTree>
    <p:extLst>
      <p:ext uri="{BB962C8B-B14F-4D97-AF65-F5344CB8AC3E}">
        <p14:creationId xmlns:p14="http://schemas.microsoft.com/office/powerpoint/2010/main" val="2826994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70675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0" name="Text Box 4"/>
          <p:cNvSpPr txBox="1">
            <a:spLocks noChangeArrowheads="1"/>
          </p:cNvSpPr>
          <p:nvPr/>
        </p:nvSpPr>
        <p:spPr bwMode="auto">
          <a:xfrm>
            <a:off x="4623339" y="6248400"/>
            <a:ext cx="45206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Figure: New York Times, 9 August 1978, p. D-2</a:t>
            </a:r>
          </a:p>
          <a:p>
            <a:r>
              <a:rPr lang="en-US" dirty="0" err="1"/>
              <a:t>Tufte</a:t>
            </a:r>
            <a:r>
              <a:rPr lang="en-US" dirty="0"/>
              <a:t>, ER 2001 The visual display of quantitative information, p. 57-59</a:t>
            </a:r>
          </a:p>
        </p:txBody>
      </p:sp>
      <p:graphicFrame>
        <p:nvGraphicFramePr>
          <p:cNvPr id="9222" name="Object 6"/>
          <p:cNvGraphicFramePr>
            <a:graphicFrameLocks noChangeAspect="1"/>
          </p:cNvGraphicFramePr>
          <p:nvPr>
            <p:extLst>
              <p:ext uri="{D42A27DB-BD31-4B8C-83A1-F6EECF244321}">
                <p14:modId xmlns:p14="http://schemas.microsoft.com/office/powerpoint/2010/main" val="3237486029"/>
              </p:ext>
            </p:extLst>
          </p:nvPr>
        </p:nvGraphicFramePr>
        <p:xfrm>
          <a:off x="374650" y="304800"/>
          <a:ext cx="8524875" cy="947738"/>
        </p:xfrm>
        <a:graphic>
          <a:graphicData uri="http://schemas.openxmlformats.org/presentationml/2006/ole">
            <mc:AlternateContent xmlns:mc="http://schemas.openxmlformats.org/markup-compatibility/2006">
              <mc:Choice xmlns:v="urn:schemas-microsoft-com:vml" Requires="v">
                <p:oleObj spid="_x0000_s1057" name="Equation" r:id="rId5" imgW="3543120" imgH="393480" progId="Equation.DSMT4">
                  <p:embed/>
                </p:oleObj>
              </mc:Choice>
              <mc:Fallback>
                <p:oleObj name="Equation" r:id="rId5" imgW="3543120" imgH="393480" progId="Equation.DSMT4">
                  <p:embed/>
                  <p:pic>
                    <p:nvPicPr>
                      <p:cNvPr id="0" name=""/>
                      <p:cNvPicPr>
                        <a:picLocks noChangeAspect="1" noChangeArrowheads="1"/>
                      </p:cNvPicPr>
                      <p:nvPr/>
                    </p:nvPicPr>
                    <p:blipFill>
                      <a:blip r:embed="rId6"/>
                      <a:srcRect/>
                      <a:stretch>
                        <a:fillRect/>
                      </a:stretch>
                    </p:blipFill>
                    <p:spPr bwMode="auto">
                      <a:xfrm>
                        <a:off x="374650" y="304800"/>
                        <a:ext cx="8524875"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7"/>
          <p:cNvGraphicFramePr>
            <a:graphicFrameLocks noChangeAspect="1"/>
          </p:cNvGraphicFramePr>
          <p:nvPr>
            <p:extLst>
              <p:ext uri="{D42A27DB-BD31-4B8C-83A1-F6EECF244321}">
                <p14:modId xmlns:p14="http://schemas.microsoft.com/office/powerpoint/2010/main" val="1336185490"/>
              </p:ext>
            </p:extLst>
          </p:nvPr>
        </p:nvGraphicFramePr>
        <p:xfrm>
          <a:off x="4000500" y="5095875"/>
          <a:ext cx="4743450" cy="1228725"/>
        </p:xfrm>
        <a:graphic>
          <a:graphicData uri="http://schemas.openxmlformats.org/presentationml/2006/ole">
            <mc:AlternateContent xmlns:mc="http://schemas.openxmlformats.org/markup-compatibility/2006">
              <mc:Choice xmlns:v="urn:schemas-microsoft-com:vml" Requires="v">
                <p:oleObj spid="_x0000_s1058" name="Equation" r:id="rId7" imgW="3136680" imgH="812520" progId="Equation.DSMT4">
                  <p:embed/>
                </p:oleObj>
              </mc:Choice>
              <mc:Fallback>
                <p:oleObj name="Equation" r:id="rId7" imgW="3136680" imgH="812520" progId="Equation.DSMT4">
                  <p:embed/>
                  <p:pic>
                    <p:nvPicPr>
                      <p:cNvPr id="0" name=""/>
                      <p:cNvPicPr>
                        <a:picLocks noChangeAspect="1" noChangeArrowheads="1"/>
                      </p:cNvPicPr>
                      <p:nvPr/>
                    </p:nvPicPr>
                    <p:blipFill>
                      <a:blip r:embed="rId8"/>
                      <a:srcRect/>
                      <a:stretch>
                        <a:fillRect/>
                      </a:stretch>
                    </p:blipFill>
                    <p:spPr bwMode="auto">
                      <a:xfrm>
                        <a:off x="4000500" y="5095875"/>
                        <a:ext cx="4743450" cy="122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52317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120" y="1"/>
            <a:ext cx="4355822" cy="66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7" name="Text Box 3"/>
          <p:cNvSpPr txBox="1">
            <a:spLocks noChangeArrowheads="1"/>
          </p:cNvSpPr>
          <p:nvPr/>
        </p:nvSpPr>
        <p:spPr bwMode="auto">
          <a:xfrm>
            <a:off x="4833379" y="6477000"/>
            <a:ext cx="4317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59</a:t>
            </a:r>
          </a:p>
        </p:txBody>
      </p:sp>
      <p:sp>
        <p:nvSpPr>
          <p:cNvPr id="2" name="TextBox 1"/>
          <p:cNvSpPr txBox="1"/>
          <p:nvPr/>
        </p:nvSpPr>
        <p:spPr>
          <a:xfrm>
            <a:off x="6957028" y="2514600"/>
            <a:ext cx="2110772" cy="1815882"/>
          </a:xfrm>
          <a:prstGeom prst="rect">
            <a:avLst/>
          </a:prstGeom>
          <a:noFill/>
        </p:spPr>
        <p:txBody>
          <a:bodyPr wrap="square" rtlCol="0">
            <a:spAutoFit/>
          </a:bodyPr>
          <a:lstStyle/>
          <a:p>
            <a:pPr algn="ctr"/>
            <a:r>
              <a:rPr lang="en-US" sz="2800" dirty="0" smtClean="0"/>
              <a:t>“Here there are many decorations, but no lies”</a:t>
            </a:r>
            <a:endParaRPr lang="en-US" sz="2800" dirty="0"/>
          </a:p>
        </p:txBody>
      </p:sp>
    </p:spTree>
    <p:extLst>
      <p:ext uri="{BB962C8B-B14F-4D97-AF65-F5344CB8AC3E}">
        <p14:creationId xmlns:p14="http://schemas.microsoft.com/office/powerpoint/2010/main" val="423082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4623340" y="6477000"/>
            <a:ext cx="4520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70-71</a:t>
            </a:r>
          </a:p>
        </p:txBody>
      </p:sp>
      <p:sp>
        <p:nvSpPr>
          <p:cNvPr id="21511" name="Text Box 7"/>
          <p:cNvSpPr txBox="1">
            <a:spLocks noChangeArrowheads="1"/>
          </p:cNvSpPr>
          <p:nvPr/>
        </p:nvSpPr>
        <p:spPr bwMode="auto">
          <a:xfrm>
            <a:off x="5029200" y="5651741"/>
            <a:ext cx="3422650" cy="27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Lie Factor 9.5… by volume 59.4</a:t>
            </a:r>
          </a:p>
        </p:txBody>
      </p:sp>
      <p:sp>
        <p:nvSpPr>
          <p:cNvPr id="21512" name="Text Box 8"/>
          <p:cNvSpPr txBox="1">
            <a:spLocks noChangeArrowheads="1"/>
          </p:cNvSpPr>
          <p:nvPr/>
        </p:nvSpPr>
        <p:spPr bwMode="auto">
          <a:xfrm>
            <a:off x="914400" y="5651741"/>
            <a:ext cx="277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1978 dollar should be 2 X</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37" y="243115"/>
            <a:ext cx="3773309" cy="5319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3"/>
          <p:cNvSpPr txBox="1">
            <a:spLocks noChangeArrowheads="1"/>
          </p:cNvSpPr>
          <p:nvPr/>
        </p:nvSpPr>
        <p:spPr bwMode="auto">
          <a:xfrm>
            <a:off x="990600" y="6052231"/>
            <a:ext cx="27020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algn="ctr"/>
            <a:r>
              <a:rPr lang="en-US" dirty="0" smtClean="0"/>
              <a:t>Washington Post, October 25, 1978, p. 1</a:t>
            </a:r>
            <a:endParaRPr lang="en-US"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339" y="243115"/>
            <a:ext cx="4026467" cy="5319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3"/>
          <p:cNvSpPr txBox="1">
            <a:spLocks noChangeArrowheads="1"/>
          </p:cNvSpPr>
          <p:nvPr/>
        </p:nvSpPr>
        <p:spPr bwMode="auto">
          <a:xfrm>
            <a:off x="5254760" y="6052231"/>
            <a:ext cx="27636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algn="ctr"/>
            <a:r>
              <a:rPr lang="en-US" dirty="0" smtClean="0"/>
              <a:t>New York Times, January 27, 1981, p. D-1</a:t>
            </a:r>
            <a:endParaRPr lang="en-US" dirty="0"/>
          </a:p>
        </p:txBody>
      </p:sp>
    </p:spTree>
    <p:extLst>
      <p:ext uri="{BB962C8B-B14F-4D97-AF65-F5344CB8AC3E}">
        <p14:creationId xmlns:p14="http://schemas.microsoft.com/office/powerpoint/2010/main" val="2406575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p:bldP spid="215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409531" y="1326762"/>
            <a:ext cx="6627180" cy="507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 Box 3"/>
          <p:cNvSpPr txBox="1">
            <a:spLocks noChangeArrowheads="1"/>
          </p:cNvSpPr>
          <p:nvPr/>
        </p:nvSpPr>
        <p:spPr bwMode="auto">
          <a:xfrm>
            <a:off x="4826921" y="6477000"/>
            <a:ext cx="4317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a:t>
            </a:r>
            <a:r>
              <a:rPr lang="en-US" dirty="0" smtClean="0"/>
              <a:t>66</a:t>
            </a:r>
            <a:endParaRPr lang="en-US" dirty="0"/>
          </a:p>
        </p:txBody>
      </p:sp>
      <p:sp>
        <p:nvSpPr>
          <p:cNvPr id="15367" name="Text Box 7"/>
          <p:cNvSpPr txBox="1">
            <a:spLocks noChangeArrowheads="1"/>
          </p:cNvSpPr>
          <p:nvPr/>
        </p:nvSpPr>
        <p:spPr bwMode="auto">
          <a:xfrm>
            <a:off x="1726518" y="319008"/>
            <a:ext cx="56732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3600" dirty="0" err="1"/>
              <a:t>Chartjunk</a:t>
            </a:r>
            <a:r>
              <a:rPr lang="en-US" sz="3600" dirty="0"/>
              <a:t> and </a:t>
            </a:r>
            <a:r>
              <a:rPr lang="en-US" sz="3600" dirty="0" smtClean="0"/>
              <a:t>exaggeration</a:t>
            </a:r>
          </a:p>
          <a:p>
            <a:pPr algn="ctr"/>
            <a:r>
              <a:rPr lang="en-US" sz="2400" dirty="0" smtClean="0"/>
              <a:t>“The Graph of the Magical </a:t>
            </a:r>
            <a:r>
              <a:rPr lang="en-US" sz="2400" dirty="0" err="1" smtClean="0"/>
              <a:t>Parallelipi</a:t>
            </a:r>
            <a:r>
              <a:rPr lang="en-US" sz="2400" dirty="0" err="1" smtClean="0"/>
              <a:t>peds</a:t>
            </a:r>
            <a:r>
              <a:rPr lang="en-US" sz="2400" dirty="0" smtClean="0"/>
              <a:t>”</a:t>
            </a:r>
            <a:endParaRPr lang="en-US" sz="2400" dirty="0"/>
          </a:p>
        </p:txBody>
      </p:sp>
      <p:sp>
        <p:nvSpPr>
          <p:cNvPr id="15368" name="Text Box 8"/>
          <p:cNvSpPr txBox="1">
            <a:spLocks noChangeArrowheads="1"/>
          </p:cNvSpPr>
          <p:nvPr/>
        </p:nvSpPr>
        <p:spPr bwMode="auto">
          <a:xfrm>
            <a:off x="6858000" y="2759075"/>
            <a:ext cx="228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Inflation +103%</a:t>
            </a:r>
          </a:p>
          <a:p>
            <a:r>
              <a:rPr lang="en-US" sz="2400" dirty="0"/>
              <a:t>Population +10%</a:t>
            </a:r>
          </a:p>
        </p:txBody>
      </p:sp>
    </p:spTree>
    <p:extLst>
      <p:ext uri="{BB962C8B-B14F-4D97-AF65-F5344CB8AC3E}">
        <p14:creationId xmlns:p14="http://schemas.microsoft.com/office/powerpoint/2010/main" val="2457460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99" y="1219200"/>
            <a:ext cx="876024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p:cNvSpPr txBox="1">
            <a:spLocks noChangeArrowheads="1"/>
          </p:cNvSpPr>
          <p:nvPr/>
        </p:nvSpPr>
        <p:spPr bwMode="auto">
          <a:xfrm>
            <a:off x="4826921" y="6477000"/>
            <a:ext cx="43170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r">
              <a:defRPr sz="1200">
                <a:solidFill>
                  <a:schemeClr val="bg1">
                    <a:lumMod val="50000"/>
                  </a:schemeClr>
                </a:solidFill>
                <a:latin typeface="+mj-lt"/>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err="1"/>
              <a:t>Tufte</a:t>
            </a:r>
            <a:r>
              <a:rPr lang="en-US" dirty="0"/>
              <a:t>, ER 2001 The visual display of quantitative information, p. </a:t>
            </a:r>
            <a:r>
              <a:rPr lang="en-US" dirty="0" smtClean="0"/>
              <a:t>67</a:t>
            </a:r>
            <a:endParaRPr lang="en-US" dirty="0"/>
          </a:p>
        </p:txBody>
      </p:sp>
    </p:spTree>
    <p:extLst>
      <p:ext uri="{BB962C8B-B14F-4D97-AF65-F5344CB8AC3E}">
        <p14:creationId xmlns:p14="http://schemas.microsoft.com/office/powerpoint/2010/main" val="69677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1142</Words>
  <Application>Microsoft Office PowerPoint</Application>
  <PresentationFormat>On-screen Show (4:3)</PresentationFormat>
  <Paragraphs>158</Paragraphs>
  <Slides>31</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Office Theme</vt:lpstr>
      <vt:lpstr>MathType 6.0 Equation</vt:lpstr>
      <vt:lpstr>Lecture 1: Beautiful graphics in R</vt:lpstr>
      <vt:lpstr>Tufte: Principles of graphical excellence</vt:lpstr>
      <vt:lpstr>Napoleon’s campaign to conquer Russia</vt:lpstr>
      <vt:lpstr>Tufte: better graphics</vt:lpstr>
      <vt:lpstr>PowerPoint Presentation</vt:lpstr>
      <vt:lpstr>PowerPoint Presentation</vt:lpstr>
      <vt:lpstr>PowerPoint Presentation</vt:lpstr>
      <vt:lpstr>PowerPoint Presentation</vt:lpstr>
      <vt:lpstr>PowerPoint Presentation</vt:lpstr>
      <vt:lpstr>PowerPoint Presentation</vt:lpstr>
      <vt:lpstr>“In time-series displays of money, deflated and standardized units of monetary measurement are nearly always better than nominal units”</vt:lpstr>
      <vt:lpstr>PowerPoint Presentation</vt:lpstr>
      <vt:lpstr>PowerPoint Presentation</vt:lpstr>
      <vt:lpstr>PowerPoint Presentation</vt:lpstr>
      <vt:lpstr>PowerPoint Presentation</vt:lpstr>
      <vt:lpstr>PowerPoint Presentation</vt:lpstr>
      <vt:lpstr>PowerPoint Presentation</vt:lpstr>
      <vt:lpstr>Principles of graphics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Beautiful graphics in R</dc:title>
  <dc:creator>Trevor Branch</dc:creator>
  <cp:lastModifiedBy>Trevor Branch</cp:lastModifiedBy>
  <cp:revision>31</cp:revision>
  <dcterms:created xsi:type="dcterms:W3CDTF">2011-09-12T19:06:21Z</dcterms:created>
  <dcterms:modified xsi:type="dcterms:W3CDTF">2012-09-26T18:25:30Z</dcterms:modified>
</cp:coreProperties>
</file>